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3" r:id="rId10"/>
    <p:sldId id="266" r:id="rId11"/>
    <p:sldId id="267" r:id="rId12"/>
    <p:sldId id="268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9D8"/>
    <a:srgbClr val="D3D3D3"/>
    <a:srgbClr val="FFE295"/>
    <a:srgbClr val="FF4B4B"/>
    <a:srgbClr val="8DB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837" autoAdjust="0"/>
  </p:normalViewPr>
  <p:slideViewPr>
    <p:cSldViewPr snapToGrid="0">
      <p:cViewPr varScale="1">
        <p:scale>
          <a:sx n="94" d="100"/>
          <a:sy n="94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F480D-D628-45BE-864D-257A1B071ED8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025FC-EB90-4186-A8A6-0D02EA544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67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pt-br/apresentando-o-microsoft-fabric-analise-de-dados-para-a-era-da-ia/?msockid=2bef88fc649460e724cb9d336525614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pt-pt/fabric/fundamentals/microsoft-fabric-overview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44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79352-2049-3A15-981F-49A7B720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8BA0065-494A-F10B-482D-F14297DBE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210CA0-C6D9-AA80-E113-CEA0839CC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D80F2F-AC75-CDFA-EAAE-2B5C53E5B2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62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15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19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C6941-A203-045B-1953-5D99881F4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4030CA1-7FFF-056A-B50D-6A30F1DED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C12796B-9063-EEA9-5EB6-C73EE70DC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Window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 DAX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DD1BB9-C9D3-C5D7-FE95-1660EB23E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31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800"/>
              </a:spcAft>
              <a:buNone/>
            </a:pPr>
            <a:r>
              <a:rPr lang="pt-BR" sz="1200" kern="100" dirty="0">
                <a:ea typeface="Aptos" panose="020B0004020202020204" pitchFamily="34" charset="0"/>
                <a:cs typeface="Times New Roman" panose="02020603050405020304" pitchFamily="18" charset="0"/>
              </a:rPr>
              <a:t>O Microsoft </a:t>
            </a:r>
            <a:r>
              <a:rPr lang="pt-BR" sz="12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Fabric</a:t>
            </a:r>
            <a:r>
              <a:rPr lang="pt-BR" sz="1200" kern="100" dirty="0">
                <a:ea typeface="Aptos" panose="020B0004020202020204" pitchFamily="34" charset="0"/>
                <a:cs typeface="Times New Roman" panose="02020603050405020304" pitchFamily="18" charset="0"/>
              </a:rPr>
              <a:t> é uma plataforma de análise completa e pronta para empresas. Ele unifica a movimentação de dados, o processamento de dados, a ingestão, a transformação, o roteamento de eventos em tempo real e a criação de relatórios. Ele suporta esses recursos com serviços integrados como Engenharia de Dados, Data </a:t>
            </a:r>
            <a:r>
              <a:rPr lang="pt-BR" sz="12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Factory</a:t>
            </a:r>
            <a:r>
              <a:rPr lang="pt-BR" sz="1200" kern="100" dirty="0">
                <a:ea typeface="Aptos" panose="020B0004020202020204" pitchFamily="34" charset="0"/>
                <a:cs typeface="Times New Roman" panose="02020603050405020304" pitchFamily="18" charset="0"/>
              </a:rPr>
              <a:t>, Ciência de Dados, Real-Time </a:t>
            </a:r>
            <a:r>
              <a:rPr lang="pt-BR" sz="12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Intelligence</a:t>
            </a:r>
            <a:r>
              <a:rPr lang="pt-BR" sz="1200" kern="100" dirty="0">
                <a:ea typeface="Aptos" panose="020B0004020202020204" pitchFamily="34" charset="0"/>
                <a:cs typeface="Times New Roman" panose="02020603050405020304" pitchFamily="18" charset="0"/>
              </a:rPr>
              <a:t>, Data Warehouse e Bancos de Dados.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u="sng" dirty="0">
                <a:hlinkClick r:id="rId3"/>
              </a:rPr>
              <a:t>Anúncio</a:t>
            </a:r>
            <a:r>
              <a:rPr lang="pt-BR" u="sng" dirty="0"/>
              <a:t>  </a:t>
            </a:r>
            <a:r>
              <a:rPr lang="pt-BR" u="sng" dirty="0">
                <a:hlinkClick r:id="rId4"/>
              </a:rPr>
              <a:t>Docs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950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750AE-67F7-A093-C645-D5C79EF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2418F86-9F89-AB09-4E56-D9CF50033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91EA6D9-BDCC-63CB-6E5B-B731F51E4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D73801-361A-1C34-6F8B-96E61D731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74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3327A-4C3C-6317-36F1-AF6F65E20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CE228BD-9362-B752-04A4-236A23E07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DA09F27-24B4-4307-FEF3-8D98566C0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AFB412-198A-A3EA-D681-F4D61F56C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91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AB57B-F80E-6780-E56D-D8560A97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A0BE2C2-1298-A06B-DF67-14BC2986F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C1948A-601A-E047-EAAD-76F7C1675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FE2AF-600A-9DD0-BDE6-07306D5E6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346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59F23-0AF7-E66C-34E9-1FA9248C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E64ABF7-4829-5FCE-37D3-A946D6115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8F98C9C-F9FB-CD8F-AD09-561E40C7E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969032-0331-5AD8-F19D-50260875E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389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76985-FA47-0007-7DF3-F84B64D1F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3BD33E7-7258-CF3D-AF07-5E7BBEEE6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51872A5-98FF-61E2-A62C-F81279E1A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EBDB7C-B8CA-B2B4-822A-7C96EBEA1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80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FDF32-295E-6096-A00B-A77B3A024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E109C5-8AC7-0237-C258-F03239DF6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627F5D-6D33-0BB3-E692-BD70E652E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581436-7AB2-C159-5CA1-376571B72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EB2A4A-6F0A-52C4-123E-4540101C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3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2CF6C-9858-D902-EFF2-EBAAFD54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1CD4E2-B482-66AE-DEC9-72AC8CD2A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26A516-71C3-4AFC-046E-845E2DE2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3EDBE2-8FAA-518C-98FE-DEBD537D5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469DD6-258F-B0C5-6792-7A219361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57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C3B3E0-120A-5B8C-6311-5C8BF4B20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2887594-B2A1-AF02-C708-03DB424D0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5C6552-90DE-4343-1127-1FC5FE8C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AEB187-B2CD-0C23-958B-FF86FD4C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EDC47A-D80E-5268-7597-E334DAB0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123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1EB4F-298F-B6A7-B341-A25747F5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FCD0D-2604-5072-9E44-63F0367F4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8A9E5E-6981-A588-7226-58AE99136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A11F26-CE2E-240F-0E87-4408F748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DEE9F5-8945-1B27-D256-DC4C6C25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49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9A782-07B7-2C1F-625B-1FA1C2D7A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6476F5-8811-6A9B-84FF-FB15887D4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5F0648-B7A9-F8AE-AF3E-5CB5ED12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08C77-BB5B-4735-6C9F-11D2B620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7378BF-08A4-5144-0304-98080267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32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87EB1-DF6D-A6FF-DEB1-9B954CB1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29869F-C2B7-B4FF-04A9-0568C7E02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E4B85D-3F90-66D8-7DC4-ED4179D6B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7B6885-192B-3548-20E6-7A1F70BE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D83744-C18C-5BE7-C861-1AF633B6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C62211-889B-45FB-FC0E-EEA4B21E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39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4B8F9-A38B-C656-1DAF-E5110CB5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FC2FE2-F443-B7E0-C64A-30E5A0FCB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24ADAC-3A72-6FA9-93AE-DE0FBCB47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57DC96D-6D16-F594-58E9-9DEC5E11F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3C882C6-2BCC-6805-3F14-67AB118E9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D647EF6-3E3D-A091-5049-35B7F473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2701FAE-6FF2-7D87-C729-77BD479BC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956DD3E-9652-1302-AEEA-9DB53ED8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53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D2821-433A-F23B-2DEC-75A99B7C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2FFA-DD57-41C2-DD1B-EFA43810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223036-4609-EF80-66EE-2B0B6E91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8083D2-9290-BC19-B2A7-B7B0117A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11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F9AEB3A-04AF-700F-29EE-A4DF48B4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CF1459F-795E-9118-A205-6150CE13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A393D8-1C91-0FA3-B338-16CF2F57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0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2D532-B069-40AE-D477-972FFE93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DE0840-1FAF-58B0-0FD6-AF00C47D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D0D4CE-8256-2E65-957A-91639D83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A18871-2C96-4476-9037-8DDDCB44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AEA7A5-A943-EEF7-1DEA-DBAFDB90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8A093A-27B9-D1FB-0B8D-00C46F51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5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01683-5B06-7E48-52FB-DB37AE62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39E06E4-3F24-4E77-5793-9DEFAB48F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52F756-8908-F0CA-99F6-B38C1CA6B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A64343-476A-9899-CD17-A07DAC27E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328DF5-CDB2-6115-D1F2-07E99EC0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243EF9-218D-D99B-084A-B1776921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22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727CBB7-4A1A-4CBB-2BD3-710D9EAA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6AF84A-521B-C050-A278-C1CD82515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22933A-3694-1A0F-E55E-E0CE02E30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354E41-A5B4-4A30-9478-B28BD2C0FEB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D3F8B0-6001-F58F-F455-B99BF3957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9841-1E76-CC44-B638-67009C894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138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power-bi-enhanced-report-format-pbir-in-power-bi-desktop-developer-mode-preview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learn.microsoft.com/pt-br/power-bi/developer/projects/projects-report?tabs=deskto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deep-dive-into-tmdl-view-for-power-bi-desktop-preview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aka.ms/tmdlvie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bric.microsoft.com/en-in/blog/introducing-the-fabric-cli-preview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microsoft.github.io/fabric-cli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sonpezzott/reactor-pbi-maio-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pt-br/blog/power-bi-may-2022-feature-summary/#post-19361-_Toc10302221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learn.microsoft.com/pt-br/power-bi/create-reports/power-bi-field-parameter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au/blog/power-bi-december-2022-feature-summary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microsoft.com/pt-br/dax/window-function-dax" TargetMode="External"/><Relationship Id="rId5" Type="http://schemas.openxmlformats.org/officeDocument/2006/relationships/hyperlink" Target="https://learn.microsoft.com/pt-br/dax/offset-function-dax" TargetMode="External"/><Relationship Id="rId4" Type="http://schemas.openxmlformats.org/officeDocument/2006/relationships/hyperlink" Target="https://learn.microsoft.com/pt-br/dax/index-function-da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deep-dive-into-power-bi-desktop-developer-mode-pre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learn.microsoft.com/pt-br/power-bi/developer/projects/projects-overview#project-namepbi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deep-dive-into-dax-query-view-and-writing-dax-queries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microsoft.com/pt-br/power-bi/transform-model/dax-query-view" TargetMode="External"/><Relationship Id="rId5" Type="http://schemas.openxmlformats.org/officeDocument/2006/relationships/hyperlink" Target="https://learn.microsoft.com/pt-br/dax/dax-queries" TargetMode="External"/><Relationship Id="rId4" Type="http://schemas.openxmlformats.org/officeDocument/2006/relationships/hyperlink" Target="https://learn.microsoft.com/en-us/power-bi/transform-model/dax-query-vie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pt-br/blog/power-bi-february-2024-feature-summary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learn.microsoft.com/pt-br/power-bi/transform-model/desktop-visual-calculations-over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AC2DC1A3-39CD-0C2C-D082-A00F3BC7B4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0168"/>
          </a:xfrm>
          <a:prstGeom prst="rect">
            <a:avLst/>
          </a:prstGeom>
        </p:spPr>
      </p:pic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08BFB314-6E5C-B9BF-81C6-729E331B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6" y="442954"/>
            <a:ext cx="3522194" cy="1260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B12110-BE75-6FAE-A755-2B959A69C0D1}"/>
              </a:ext>
            </a:extLst>
          </p:cNvPr>
          <p:cNvSpPr txBox="1"/>
          <p:nvPr/>
        </p:nvSpPr>
        <p:spPr>
          <a:xfrm>
            <a:off x="374272" y="5597528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Alison Pezzott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1CCD8AC-6530-5064-D84D-9D215EA0C166}"/>
              </a:ext>
            </a:extLst>
          </p:cNvPr>
          <p:cNvGrpSpPr/>
          <p:nvPr/>
        </p:nvGrpSpPr>
        <p:grpSpPr>
          <a:xfrm>
            <a:off x="292343" y="2145908"/>
            <a:ext cx="6380273" cy="1633486"/>
            <a:chOff x="553155" y="2151295"/>
            <a:chExt cx="6380273" cy="1633486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CC5DC16-E4DB-FDD6-9737-7D2F0BD11F82}"/>
                </a:ext>
              </a:extLst>
            </p:cNvPr>
            <p:cNvSpPr txBox="1"/>
            <p:nvPr/>
          </p:nvSpPr>
          <p:spPr>
            <a:xfrm>
              <a:off x="553155" y="2151295"/>
              <a:ext cx="638027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dirty="0">
                  <a:latin typeface="+mj-lt"/>
                </a:rPr>
                <a:t>Power BI evoluído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67FAC4D-5A6A-33F1-38B1-307104823BDE}"/>
                </a:ext>
              </a:extLst>
            </p:cNvPr>
            <p:cNvSpPr txBox="1"/>
            <p:nvPr/>
          </p:nvSpPr>
          <p:spPr>
            <a:xfrm>
              <a:off x="600360" y="2953784"/>
              <a:ext cx="34262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Do código ao relatório </a:t>
              </a:r>
            </a:p>
            <a:p>
              <a:r>
                <a:rPr lang="pt-BR" sz="2400" dirty="0"/>
                <a:t>com CI/CD, </a:t>
              </a:r>
              <a:r>
                <a:rPr lang="pt-BR" sz="2400" dirty="0" err="1"/>
                <a:t>Git</a:t>
              </a:r>
              <a:r>
                <a:rPr lang="pt-BR" sz="2400" dirty="0"/>
                <a:t> e IA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83E985-92CE-9E20-F033-4BE25C44C9B6}"/>
              </a:ext>
            </a:extLst>
          </p:cNvPr>
          <p:cNvSpPr txBox="1"/>
          <p:nvPr/>
        </p:nvSpPr>
        <p:spPr>
          <a:xfrm>
            <a:off x="374272" y="5913217"/>
            <a:ext cx="2066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5"/>
                </a:solidFill>
              </a:rPr>
              <a:t>São Paulo, May 5, 2025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A96F83B-E458-D197-E103-D2ABA7E93A82}"/>
              </a:ext>
            </a:extLst>
          </p:cNvPr>
          <p:cNvGrpSpPr/>
          <p:nvPr/>
        </p:nvGrpSpPr>
        <p:grpSpPr>
          <a:xfrm>
            <a:off x="5291982" y="-314027"/>
            <a:ext cx="6986640" cy="7462026"/>
            <a:chOff x="4192387" y="-343239"/>
            <a:chExt cx="6986640" cy="7462026"/>
          </a:xfrm>
        </p:grpSpPr>
        <p:pic>
          <p:nvPicPr>
            <p:cNvPr id="11" name="Imagem 10" descr="Tela de computador com imagem de homem com óculos de grau&#10;&#10;O conteúdo gerado por IA pode estar incorreto.">
              <a:extLst>
                <a:ext uri="{FF2B5EF4-FFF2-40B4-BE49-F238E27FC236}">
                  <a16:creationId xmlns:a16="http://schemas.microsoft.com/office/drawing/2014/main" id="{4CAA2176-AF09-5251-DB81-456F4556D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387" y="3459347"/>
              <a:ext cx="2689200" cy="2392254"/>
            </a:xfrm>
            <a:prstGeom prst="rect">
              <a:avLst/>
            </a:prstGeom>
          </p:spPr>
        </p:pic>
        <p:pic>
          <p:nvPicPr>
            <p:cNvPr id="17" name="Imagem 16" descr="Ícone&#10;&#10;O conteúdo gerado por IA pode estar incorreto.">
              <a:extLst>
                <a:ext uri="{FF2B5EF4-FFF2-40B4-BE49-F238E27FC236}">
                  <a16:creationId xmlns:a16="http://schemas.microsoft.com/office/drawing/2014/main" id="{3A829E7C-AD7F-A738-B2D8-50A78674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886" y="2133217"/>
              <a:ext cx="2690332" cy="2520000"/>
            </a:xfrm>
            <a:prstGeom prst="rect">
              <a:avLst/>
            </a:prstGeom>
          </p:spPr>
        </p:pic>
        <p:pic>
          <p:nvPicPr>
            <p:cNvPr id="25" name="Imagem 24" descr="Ícone&#10;&#10;O conteúdo gerado por IA pode estar incorreto.">
              <a:extLst>
                <a:ext uri="{FF2B5EF4-FFF2-40B4-BE49-F238E27FC236}">
                  <a16:creationId xmlns:a16="http://schemas.microsoft.com/office/drawing/2014/main" id="{CF2D8D4A-B74E-4F5D-B1D7-5B9CB4808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283" y="4598787"/>
              <a:ext cx="2690338" cy="2520000"/>
            </a:xfrm>
            <a:prstGeom prst="rect">
              <a:avLst/>
            </a:prstGeom>
          </p:spPr>
        </p:pic>
        <p:pic>
          <p:nvPicPr>
            <p:cNvPr id="27" name="Imagem 26" descr="Ícone&#10;&#10;O conteúdo gerado por IA pode estar incorreto.">
              <a:extLst>
                <a:ext uri="{FF2B5EF4-FFF2-40B4-BE49-F238E27FC236}">
                  <a16:creationId xmlns:a16="http://schemas.microsoft.com/office/drawing/2014/main" id="{81A98199-E5F8-D0E9-0561-A18CA93F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858" y="3345569"/>
              <a:ext cx="2690169" cy="2520000"/>
            </a:xfrm>
            <a:prstGeom prst="rect">
              <a:avLst/>
            </a:prstGeom>
          </p:spPr>
        </p:pic>
        <p:pic>
          <p:nvPicPr>
            <p:cNvPr id="29" name="Imagem 28" descr="Ícone&#10;&#10;O conteúdo gerado por IA pode estar incorreto.">
              <a:extLst>
                <a:ext uri="{FF2B5EF4-FFF2-40B4-BE49-F238E27FC236}">
                  <a16:creationId xmlns:a16="http://schemas.microsoft.com/office/drawing/2014/main" id="{8E700509-0DE2-0932-48FF-D65395230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2814" y="843244"/>
              <a:ext cx="2690338" cy="2520000"/>
            </a:xfrm>
            <a:prstGeom prst="rect">
              <a:avLst/>
            </a:prstGeom>
          </p:spPr>
        </p:pic>
        <p:pic>
          <p:nvPicPr>
            <p:cNvPr id="31" name="Imagem 30" descr="Placa de sinalização de trânsito&#10;&#10;O conteúdo gerado por IA pode estar incorreto.">
              <a:extLst>
                <a:ext uri="{FF2B5EF4-FFF2-40B4-BE49-F238E27FC236}">
                  <a16:creationId xmlns:a16="http://schemas.microsoft.com/office/drawing/2014/main" id="{5A7224CC-05FB-C22A-7791-112A09107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4601" y="-343239"/>
              <a:ext cx="2690338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030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F0BA5-9E28-5FD5-E434-C2388E274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709765D4-CC47-70C2-5598-27CE02024F74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Mudanças que </a:t>
            </a:r>
            <a:r>
              <a:rPr lang="pt-BR" dirty="0">
                <a:solidFill>
                  <a:schemeClr val="accent1"/>
                </a:solidFill>
              </a:rPr>
              <a:t>facilitam </a:t>
            </a:r>
            <a:r>
              <a:rPr lang="pt-BR" dirty="0"/>
              <a:t>o desenvolvimento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224FE9B-EED7-4FC3-F583-678C172D668F}"/>
              </a:ext>
            </a:extLst>
          </p:cNvPr>
          <p:cNvSpPr/>
          <p:nvPr/>
        </p:nvSpPr>
        <p:spPr>
          <a:xfrm>
            <a:off x="196581" y="3721412"/>
            <a:ext cx="2578637" cy="2222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PBIR – Power BI Enhanced Format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113EC5-6E00-12DA-7308-C10664C3C905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2"/>
                </a:solidFill>
              </a:rPr>
              <a:t>Jun</a:t>
            </a:r>
            <a:endParaRPr lang="pt-BR" sz="3200" dirty="0">
              <a:solidFill>
                <a:schemeClr val="bg2"/>
              </a:solidFill>
            </a:endParaRP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2024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FC25F12-3C85-D959-CD07-B4A60998897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5E3EFB-A856-C565-2E4B-8B10B413C218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Ao contrário do PBIR-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Legacy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report.json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), o PBIR é um formato documentado publicamente que dá suporte a modificações de aplicativos que não são do Power BI. Cada arquivo possui um esquema JSON público, que não apenas documenta o arquivo, mas também permite que editores de código como o Visual Studio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Code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executem a validação de sintaxe durante a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edição.</a:t>
            </a:r>
            <a:r>
              <a:rPr lang="pt-BR" u="sng" dirty="0" err="1">
                <a:hlinkClick r:id="rId3"/>
              </a:rPr>
              <a:t>Anúncio</a:t>
            </a:r>
            <a:endParaRPr lang="pt-BR" sz="1600" u="sng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u="sng" dirty="0">
                <a:hlinkClick r:id="rId4"/>
              </a:rPr>
              <a:t>Docs</a:t>
            </a: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BB03094-FA50-22B0-01BF-CF7F282EFDA6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CFCDCA9B-2529-209F-F63C-0094D360C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3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E33B0-F3A7-7417-A2D1-A32627D7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40D097C5-4660-ACAF-368A-A7CA09113F86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Nos poupa tempo em tarefas </a:t>
            </a:r>
            <a:r>
              <a:rPr lang="pt-BR" dirty="0">
                <a:solidFill>
                  <a:schemeClr val="accent1"/>
                </a:solidFill>
              </a:rPr>
              <a:t>massivas</a:t>
            </a:r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58CD942-A072-EAAF-E620-AD89BF81C8B9}"/>
              </a:ext>
            </a:extLst>
          </p:cNvPr>
          <p:cNvSpPr/>
          <p:nvPr/>
        </p:nvSpPr>
        <p:spPr>
          <a:xfrm>
            <a:off x="196581" y="3721412"/>
            <a:ext cx="2578637" cy="2222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TMDL </a:t>
            </a: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View</a:t>
            </a: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64E686C-A468-1463-33FA-448885C167A0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2"/>
                </a:solidFill>
              </a:rPr>
              <a:t>Jan</a:t>
            </a: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2025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ABD4816-04F2-8E74-6027-09ACAFB3AA0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FFA3BE7-ECB2-25A6-90E3-D738CC2DEB77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TMDL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View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adiciona uma aba de código no Power BI Desktop onde você pode “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scriptar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” objetos do modelo (tabelas, medidas, colunas) em um editor de texto rico. Isso facilita versionamento, reutilização de scripts e edição direta de propriedades que não estão disponíveis na interface gráfica.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u="sng" dirty="0">
                <a:hlinkClick r:id="rId3"/>
              </a:rPr>
              <a:t>Anúncio</a:t>
            </a:r>
            <a:endParaRPr lang="pt-BR" sz="1600" u="sng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u="sng" dirty="0">
                <a:hlinkClick r:id="rId4"/>
              </a:rPr>
              <a:t>Docs</a:t>
            </a: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96132E9-727B-B55D-4595-7E040585D296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265A3DD5-218A-926B-066F-8638CAC8F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E470F-130B-AC9F-712F-F605CFF20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4D489FF3-2A77-B728-E4A7-F9F90B9BB9E2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Recursos para </a:t>
            </a:r>
            <a:r>
              <a:rPr lang="pt-BR" dirty="0">
                <a:solidFill>
                  <a:schemeClr val="accent1"/>
                </a:solidFill>
              </a:rPr>
              <a:t>automação</a:t>
            </a:r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78EEB23-8322-A667-A108-F9B25E58AAAD}"/>
              </a:ext>
            </a:extLst>
          </p:cNvPr>
          <p:cNvSpPr/>
          <p:nvPr/>
        </p:nvSpPr>
        <p:spPr>
          <a:xfrm>
            <a:off x="196581" y="3721412"/>
            <a:ext cx="2578637" cy="2222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Fabric</a:t>
            </a: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CLI (</a:t>
            </a: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fab-cli</a:t>
            </a: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1BB7725-1D51-A183-9D4F-0E9D069FE3AE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2"/>
                </a:solidFill>
              </a:rPr>
              <a:t>Abr</a:t>
            </a:r>
            <a:endParaRPr lang="pt-BR" sz="3200" dirty="0">
              <a:solidFill>
                <a:schemeClr val="bg2"/>
              </a:solidFill>
            </a:endParaRP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2025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BFAA9B1-B6CB-A0BB-AD57-4B9E60D1432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C6B1E9D-0B8E-AB42-3983-38B50F3D483A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Uma interface de linha de comando inspirada em sistemas de arquivos para navegar, criar e gerenciar recursos do Microsoft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Fabric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(incluindo Power BI,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Lakehouse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, Pipelines). Comandos como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fab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ls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fab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cd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fab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create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permitem automação via scripts ou pipelines de CI/CD.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u="sng" dirty="0">
                <a:hlinkClick r:id="rId3"/>
              </a:rPr>
              <a:t>Anúncio</a:t>
            </a:r>
            <a:endParaRPr lang="pt-BR" sz="1600" u="sng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u="sng" dirty="0">
                <a:hlinkClick r:id="rId4"/>
              </a:rPr>
              <a:t>Docs</a:t>
            </a: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08764E2-BFE9-95D2-CB9D-248AB827FD8B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01D294E3-7A69-562A-18AE-3B2C3FBD8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6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B246E-2A0D-E78E-19EA-B7A4775F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FF652A80-4168-03E5-B619-9FAB40A7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5" y="2766218"/>
            <a:ext cx="828402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O Power BI </a:t>
            </a:r>
            <a:r>
              <a:rPr lang="pt-BR" dirty="0">
                <a:solidFill>
                  <a:schemeClr val="accent1"/>
                </a:solidFill>
              </a:rPr>
              <a:t>evoluiu muito </a:t>
            </a:r>
            <a:r>
              <a:rPr lang="pt-BR" dirty="0"/>
              <a:t>nos últimos 3 anos, não é?</a:t>
            </a:r>
            <a:br>
              <a:rPr lang="pt-BR" dirty="0"/>
            </a:b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3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60ECB-2172-FA34-D840-80A140804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DB49C0A2-E037-A8FB-6890-EE56B305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5" y="2766218"/>
            <a:ext cx="828402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Que tal colocarmos a </a:t>
            </a:r>
            <a:r>
              <a:rPr lang="pt-BR" dirty="0">
                <a:solidFill>
                  <a:schemeClr val="accent1"/>
                </a:solidFill>
              </a:rPr>
              <a:t>mão na massa </a:t>
            </a:r>
            <a:r>
              <a:rPr lang="pt-BR" dirty="0"/>
              <a:t>e estudar cada um destes recursos?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908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9911-2C9A-549E-3629-056D12CDC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1A0097E-1D9D-B11C-60CE-4DC29DC8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5" y="2766218"/>
            <a:ext cx="828402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Faça o </a:t>
            </a:r>
            <a:r>
              <a:rPr lang="pt-BR" dirty="0">
                <a:solidFill>
                  <a:schemeClr val="accent1"/>
                </a:solidFill>
              </a:rPr>
              <a:t>download do material</a:t>
            </a:r>
            <a:r>
              <a:rPr lang="pt-BR" dirty="0"/>
              <a:t> em:</a:t>
            </a:r>
            <a:br>
              <a:rPr lang="pt-BR"/>
            </a:br>
            <a:r>
              <a:rPr lang="pt-BR">
                <a:solidFill>
                  <a:schemeClr val="accent5"/>
                </a:solidFill>
              </a:rPr>
              <a:t>github.com/</a:t>
            </a:r>
            <a:r>
              <a:rPr lang="pt-BR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alisonpezzott/reactor-pbi-maio-25</a:t>
            </a:r>
            <a:endParaRPr lang="pt-BR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427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A027574F-0987-04D1-DF61-22EAC92ED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212725"/>
            <a:ext cx="10515600" cy="1325563"/>
          </a:xfrm>
        </p:spPr>
        <p:txBody>
          <a:bodyPr/>
          <a:lstStyle/>
          <a:p>
            <a:r>
              <a:rPr lang="pt-BR" dirty="0"/>
              <a:t>Quem é </a:t>
            </a:r>
            <a:r>
              <a:rPr lang="pt-BR" dirty="0">
                <a:solidFill>
                  <a:schemeClr val="accent1"/>
                </a:solidFill>
              </a:rPr>
              <a:t>Alison Pezzott?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98A6818A-A3E4-04A7-A3C7-138D7B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825625"/>
            <a:ext cx="6988629" cy="4351338"/>
          </a:xfrm>
        </p:spPr>
        <p:txBody>
          <a:bodyPr>
            <a:normAutofit/>
          </a:bodyPr>
          <a:lstStyle/>
          <a:p>
            <a:r>
              <a:rPr lang="pt-BR" dirty="0"/>
              <a:t>Especialista em BI | Consultor | Criador de conteúdo;</a:t>
            </a:r>
          </a:p>
          <a:p>
            <a:r>
              <a:rPr lang="pt-BR" dirty="0"/>
              <a:t>Power BI: 5 anos | </a:t>
            </a:r>
            <a:r>
              <a:rPr lang="pt-BR" dirty="0" err="1"/>
              <a:t>Fabric</a:t>
            </a:r>
            <a:r>
              <a:rPr lang="pt-BR" dirty="0"/>
              <a:t>: 1 ano e meio;</a:t>
            </a:r>
          </a:p>
          <a:p>
            <a:r>
              <a:rPr lang="pt-BR" dirty="0"/>
              <a:t>Certificações Microsoft:</a:t>
            </a:r>
          </a:p>
          <a:p>
            <a:pPr lvl="1"/>
            <a:r>
              <a:rPr lang="pt-BR" dirty="0"/>
              <a:t>DP-700 </a:t>
            </a:r>
            <a:r>
              <a:rPr lang="pt-BR" dirty="0" err="1"/>
              <a:t>Fabric</a:t>
            </a:r>
            <a:r>
              <a:rPr lang="pt-BR" dirty="0"/>
              <a:t> Data </a:t>
            </a:r>
            <a:r>
              <a:rPr lang="pt-BR" dirty="0" err="1"/>
              <a:t>Engineer</a:t>
            </a:r>
            <a:r>
              <a:rPr lang="pt-BR" dirty="0"/>
              <a:t> </a:t>
            </a:r>
            <a:r>
              <a:rPr lang="pt-BR" dirty="0" err="1"/>
              <a:t>Associate</a:t>
            </a:r>
            <a:endParaRPr lang="pt-BR" dirty="0"/>
          </a:p>
          <a:p>
            <a:pPr lvl="1"/>
            <a:r>
              <a:rPr lang="pt-BR" dirty="0"/>
              <a:t>DP-600 </a:t>
            </a:r>
            <a:r>
              <a:rPr lang="pt-BR" dirty="0" err="1"/>
              <a:t>Fabric</a:t>
            </a:r>
            <a:r>
              <a:rPr lang="pt-BR" dirty="0"/>
              <a:t> </a:t>
            </a:r>
            <a:r>
              <a:rPr lang="pt-BR" dirty="0" err="1"/>
              <a:t>Analytics</a:t>
            </a:r>
            <a:r>
              <a:rPr lang="pt-BR" dirty="0"/>
              <a:t> </a:t>
            </a:r>
            <a:r>
              <a:rPr lang="pt-BR" dirty="0" err="1"/>
              <a:t>Engineer</a:t>
            </a:r>
            <a:r>
              <a:rPr lang="pt-BR" dirty="0"/>
              <a:t> </a:t>
            </a:r>
            <a:r>
              <a:rPr lang="pt-BR" dirty="0" err="1"/>
              <a:t>Associate</a:t>
            </a:r>
            <a:endParaRPr lang="pt-BR" dirty="0"/>
          </a:p>
          <a:p>
            <a:pPr lvl="1"/>
            <a:r>
              <a:rPr lang="pt-BR" dirty="0"/>
              <a:t>PL-300 Power BI </a:t>
            </a:r>
            <a:r>
              <a:rPr lang="pt-BR" dirty="0" err="1"/>
              <a:t>Analytics</a:t>
            </a:r>
            <a:r>
              <a:rPr lang="pt-BR" dirty="0"/>
              <a:t> </a:t>
            </a:r>
            <a:r>
              <a:rPr lang="pt-BR" dirty="0" err="1"/>
              <a:t>Associate</a:t>
            </a:r>
            <a:endParaRPr lang="pt-BR" dirty="0"/>
          </a:p>
          <a:p>
            <a:pPr lvl="1"/>
            <a:r>
              <a:rPr lang="pt-BR" dirty="0"/>
              <a:t>MCT Microsoft </a:t>
            </a:r>
            <a:r>
              <a:rPr lang="pt-BR" dirty="0" err="1"/>
              <a:t>Certified</a:t>
            </a:r>
            <a:r>
              <a:rPr lang="pt-BR" dirty="0"/>
              <a:t> Trainer</a:t>
            </a:r>
          </a:p>
        </p:txBody>
      </p:sp>
      <p:pic>
        <p:nvPicPr>
          <p:cNvPr id="16" name="Imagem 15" descr="Código QR&#10;&#10;O conteúdo gerado por IA pode estar incorreto.">
            <a:extLst>
              <a:ext uri="{FF2B5EF4-FFF2-40B4-BE49-F238E27FC236}">
                <a16:creationId xmlns:a16="http://schemas.microsoft.com/office/drawing/2014/main" id="{6E83B3B2-33A1-4EC8-8D39-4FDF3F8A2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5850" r="6209" b="6109"/>
          <a:stretch/>
        </p:blipFill>
        <p:spPr>
          <a:xfrm>
            <a:off x="7990114" y="1825625"/>
            <a:ext cx="3549075" cy="3497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083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706DC-B9D3-472C-D030-FE16C796C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BC38E37-9D69-F791-CA87-16A097E9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42" y="1094468"/>
            <a:ext cx="6618513" cy="1325563"/>
          </a:xfrm>
        </p:spPr>
        <p:txBody>
          <a:bodyPr/>
          <a:lstStyle/>
          <a:p>
            <a:r>
              <a:rPr lang="pt-BR" dirty="0"/>
              <a:t>E </a:t>
            </a:r>
            <a:r>
              <a:rPr lang="pt-BR" dirty="0">
                <a:solidFill>
                  <a:schemeClr val="accent1"/>
                </a:solidFill>
              </a:rPr>
              <a:t>você</a:t>
            </a:r>
            <a:r>
              <a:rPr lang="pt-BR" dirty="0"/>
              <a:t>, há quanto tempo trabalha com Power BI?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4" name="Imagem 3" descr="Ícone&#10;&#10;O conteúdo gerado por IA pode estar incorreto.">
            <a:extLst>
              <a:ext uri="{FF2B5EF4-FFF2-40B4-BE49-F238E27FC236}">
                <a16:creationId xmlns:a16="http://schemas.microsoft.com/office/drawing/2014/main" id="{E3A693A8-7B78-BD20-234D-EA7387D16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32" y="3087714"/>
            <a:ext cx="269033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8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1D2DD-D091-9964-4B99-8037F6F3F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786B7064-3A52-3FCB-FD68-0F67B378BE73}"/>
              </a:ext>
            </a:extLst>
          </p:cNvPr>
          <p:cNvSpPr txBox="1">
            <a:spLocks/>
          </p:cNvSpPr>
          <p:nvPr/>
        </p:nvSpPr>
        <p:spPr>
          <a:xfrm>
            <a:off x="2775857" y="276621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 Power BI </a:t>
            </a:r>
            <a:r>
              <a:rPr lang="pt-BR" dirty="0">
                <a:solidFill>
                  <a:schemeClr val="accent1"/>
                </a:solidFill>
              </a:rPr>
              <a:t>evoluiu muito </a:t>
            </a:r>
            <a:r>
              <a:rPr lang="pt-BR" dirty="0"/>
              <a:t>nos últimos 3 anos, não é?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C09CD5-BDD3-3B3D-CD61-C3AE624BEC8C}"/>
              </a:ext>
            </a:extLst>
          </p:cNvPr>
          <p:cNvSpPr/>
          <p:nvPr/>
        </p:nvSpPr>
        <p:spPr>
          <a:xfrm>
            <a:off x="197220" y="3626188"/>
            <a:ext cx="2578637" cy="13255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BR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Parâmetros de campos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0A50D2-942C-6447-AEDC-AEA0F5B54DFF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2"/>
                </a:solidFill>
              </a:rPr>
              <a:t>Mai</a:t>
            </a: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2022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01EC96-EA63-C400-B7B9-2AE54BF5287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F3CB8A1-3A9E-A8FC-A093-3A7773F8F0E3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Os parâmetros de campo permitem que os usuários alterem dinamicamente as medidas ou dimensões que estão sendo analisadas em um relatório. Esse recurso pode ajudar os leitores de relatório a explorar e personalizar a análise do relatório selecionando as diferentes medidas ou dimensões em que estão interessados.</a:t>
            </a:r>
          </a:p>
          <a:p>
            <a:pPr>
              <a:spcAft>
                <a:spcPts val="800"/>
              </a:spcAft>
              <a:buNone/>
            </a:pPr>
            <a:r>
              <a:rPr lang="pt-BR" sz="1600" u="sng" kern="100" dirty="0">
                <a:solidFill>
                  <a:schemeClr val="accent5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Anúncio</a:t>
            </a:r>
            <a:r>
              <a:rPr lang="pt-BR" sz="1600" kern="100" dirty="0">
                <a:solidFill>
                  <a:schemeClr val="accent5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600" u="sng" kern="100" dirty="0">
                <a:solidFill>
                  <a:schemeClr val="accent5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C34970F-731B-66B0-FFF5-14CF95911DB3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B2CB7BBC-D994-A3C2-5A8C-B79AB6407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4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19284 -0.36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8" y="-18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6" grpId="0" animBg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B8722-A9BA-3266-C571-05DCA0F8D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1E852EC7-55BC-43E4-556A-C6590BA64CA7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 Power BI </a:t>
            </a:r>
            <a:r>
              <a:rPr lang="pt-BR" dirty="0">
                <a:solidFill>
                  <a:schemeClr val="accent1"/>
                </a:solidFill>
              </a:rPr>
              <a:t>evoluiu muito </a:t>
            </a:r>
            <a:r>
              <a:rPr lang="pt-BR" dirty="0"/>
              <a:t>nos últimos 3 anos, não é?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D81C585-C325-5D04-0E4E-0BB24C562C9F}"/>
              </a:ext>
            </a:extLst>
          </p:cNvPr>
          <p:cNvSpPr/>
          <p:nvPr/>
        </p:nvSpPr>
        <p:spPr>
          <a:xfrm>
            <a:off x="196581" y="3721412"/>
            <a:ext cx="2578637" cy="17356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Window</a:t>
            </a:r>
            <a:endParaRPr lang="pt-BR" sz="3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Functions</a:t>
            </a:r>
            <a:endParaRPr lang="pt-BR" sz="32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pt-BR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DAX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E9B1D5-76E6-9818-45B7-A179113206ED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2"/>
                </a:solidFill>
              </a:rPr>
              <a:t>Dez</a:t>
            </a: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2022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FF75598-8352-8D4D-F929-B7F0C8425F8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1617E8-6733-9166-2A57-C5257AB6CCF6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Introduziram as funções DAX OFFSET, INDEX e WINDOW, que permitem fazer cálculos “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cross-row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” — como totais acumulados, diferenças entre linhas e rankings — de forma muito mais performática e semelhante às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window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functions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do SQL.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u="sng" dirty="0">
                <a:hlinkClick r:id="rId3"/>
              </a:rPr>
              <a:t>Anúncio</a:t>
            </a:r>
            <a:endParaRPr lang="pt-BR" sz="1600" u="sng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u="sng" dirty="0">
                <a:hlinkClick r:id="rId4"/>
              </a:rPr>
              <a:t>Docs INDEX </a:t>
            </a:r>
            <a:endParaRPr lang="pt-BR" u="sng" dirty="0"/>
          </a:p>
          <a:p>
            <a:r>
              <a:rPr lang="pt-BR" u="sng" dirty="0">
                <a:hlinkClick r:id="rId5"/>
              </a:rPr>
              <a:t>Docs OFFSET</a:t>
            </a:r>
            <a:endParaRPr lang="pt-BR" dirty="0"/>
          </a:p>
          <a:p>
            <a:r>
              <a:rPr lang="pt-BR" u="sng" dirty="0">
                <a:hlinkClick r:id="rId6"/>
              </a:rPr>
              <a:t>Docs WINDOW</a:t>
            </a:r>
            <a:endParaRPr lang="pt-BR" dirty="0"/>
          </a:p>
          <a:p>
            <a:pPr algn="just">
              <a:spcAft>
                <a:spcPts val="800"/>
              </a:spcAft>
              <a:buNone/>
            </a:pP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EABB80C-8F4B-5532-F0B2-26F82C04CA7F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3360C182-B179-188D-5985-FFC867036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8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02E8-1541-B3FB-1920-2C1C997B9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F8114CF-33AF-F133-191A-2417E253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5" y="1636515"/>
            <a:ext cx="8284029" cy="2617392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No meio dessa história, em maio de 2023, teve </a:t>
            </a:r>
            <a:r>
              <a:rPr lang="pt-BR" dirty="0">
                <a:solidFill>
                  <a:schemeClr val="accent1"/>
                </a:solidFill>
              </a:rPr>
              <a:t>alguém</a:t>
            </a:r>
            <a:r>
              <a:rPr lang="pt-BR" dirty="0"/>
              <a:t> que chegou e deu novos </a:t>
            </a:r>
            <a:r>
              <a:rPr lang="pt-BR" dirty="0">
                <a:solidFill>
                  <a:schemeClr val="accent1"/>
                </a:solidFill>
              </a:rPr>
              <a:t>superpoderes</a:t>
            </a:r>
            <a:r>
              <a:rPr lang="pt-BR" dirty="0"/>
              <a:t> para o Power BI! 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2" name="Imagem 1" descr="Ícone&#10;&#10;O conteúdo gerado por IA pode estar incorreto.">
            <a:extLst>
              <a:ext uri="{FF2B5EF4-FFF2-40B4-BE49-F238E27FC236}">
                <a16:creationId xmlns:a16="http://schemas.microsoft.com/office/drawing/2014/main" id="{0FA8D2C0-8E70-5C68-0F9A-B8A343A89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94" y="741667"/>
            <a:ext cx="4612008" cy="4320000"/>
          </a:xfrm>
          <a:prstGeom prst="rect">
            <a:avLst/>
          </a:prstGeom>
        </p:spPr>
      </p:pic>
      <p:sp>
        <p:nvSpPr>
          <p:cNvPr id="9" name="Título 10">
            <a:extLst>
              <a:ext uri="{FF2B5EF4-FFF2-40B4-BE49-F238E27FC236}">
                <a16:creationId xmlns:a16="http://schemas.microsoft.com/office/drawing/2014/main" id="{FF9282F3-3E2F-B6BE-21C3-0C002025B2E1}"/>
              </a:ext>
            </a:extLst>
          </p:cNvPr>
          <p:cNvSpPr txBox="1">
            <a:spLocks/>
          </p:cNvSpPr>
          <p:nvPr/>
        </p:nvSpPr>
        <p:spPr>
          <a:xfrm>
            <a:off x="3507920" y="5061667"/>
            <a:ext cx="5176157" cy="72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4800" dirty="0">
                <a:solidFill>
                  <a:schemeClr val="accent1"/>
                </a:solidFill>
              </a:rPr>
              <a:t>Microsoft </a:t>
            </a:r>
            <a:r>
              <a:rPr lang="pt-BR" sz="4800" dirty="0" err="1">
                <a:solidFill>
                  <a:schemeClr val="accent1"/>
                </a:solidFill>
              </a:rPr>
              <a:t>Fabric</a:t>
            </a:r>
            <a:endParaRPr lang="pt-BR" sz="4800" dirty="0">
              <a:solidFill>
                <a:schemeClr val="accent1"/>
              </a:solidFill>
            </a:endParaRPr>
          </a:p>
        </p:txBody>
      </p:sp>
      <p:pic>
        <p:nvPicPr>
          <p:cNvPr id="8" name="Imagem 7" descr="Interface gráfica do usuário, Aplicativo, Site&#10;&#10;O conteúdo gerado por IA pode estar incorreto.">
            <a:extLst>
              <a:ext uri="{FF2B5EF4-FFF2-40B4-BE49-F238E27FC236}">
                <a16:creationId xmlns:a16="http://schemas.microsoft.com/office/drawing/2014/main" id="{CFB4E6EA-9302-D176-6E36-096B6BB73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0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BC267-2EB6-14BA-3EA9-7334F446F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84C534C1-AE1B-F8CF-C390-E6047508D225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...mas </a:t>
            </a:r>
            <a:r>
              <a:rPr lang="pt-BR" dirty="0">
                <a:solidFill>
                  <a:schemeClr val="accent1"/>
                </a:solidFill>
              </a:rPr>
              <a:t>não para </a:t>
            </a:r>
            <a:r>
              <a:rPr lang="pt-BR" dirty="0"/>
              <a:t>por aí!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E7F3568-3C79-1AF7-4766-FD091F0FB3CE}"/>
              </a:ext>
            </a:extLst>
          </p:cNvPr>
          <p:cNvSpPr/>
          <p:nvPr/>
        </p:nvSpPr>
        <p:spPr>
          <a:xfrm>
            <a:off x="196581" y="3721412"/>
            <a:ext cx="2578637" cy="17356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PBIP</a:t>
            </a:r>
          </a:p>
          <a:p>
            <a:pPr>
              <a:buNone/>
            </a:pP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BI </a:t>
            </a: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Projects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287EC48-F1A1-E6ED-6CD5-1E735DC79CFA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2"/>
                </a:solidFill>
              </a:rPr>
              <a:t>Jun</a:t>
            </a:r>
            <a:endParaRPr lang="pt-BR" sz="3200" dirty="0">
              <a:solidFill>
                <a:schemeClr val="bg2"/>
              </a:solidFill>
            </a:endParaRP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2023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0F8842A-B0F0-8315-6084-DEE9C30180A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BC9D2D4-54CF-0CE0-BCDB-26672F99FD32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O Power BI Desktop apresenta uma nova maneira de criar, colaborar e salvar seus projetos. Quando você salva seu trabalho como um Projeto do Power BI (PBIP), as definições de item de modelo semântico e de relatório são salvas como arquivos de texto sem formatação individuais em uma estrutura de pasta simples e intuitiva.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u="sng" dirty="0">
                <a:hlinkClick r:id="rId3"/>
              </a:rPr>
              <a:t>Anúncio</a:t>
            </a:r>
            <a:endParaRPr lang="pt-BR" sz="1600" u="sng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u="sng" dirty="0">
                <a:hlinkClick r:id="rId4"/>
              </a:rPr>
              <a:t>Docs</a:t>
            </a: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8329586-82E5-11B5-8EDA-05CABF04CBAF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CD9845BC-6D20-0760-C625-24F948E9B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2CC37-0E49-B2E4-2C80-67C61EA6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44AB6FC1-0628-262C-ECBE-6E0C263434AE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Sempre  </a:t>
            </a:r>
            <a:r>
              <a:rPr lang="pt-BR" dirty="0">
                <a:solidFill>
                  <a:schemeClr val="accent1"/>
                </a:solidFill>
              </a:rPr>
              <a:t>novos recursos </a:t>
            </a:r>
            <a:r>
              <a:rPr lang="pt-BR" dirty="0"/>
              <a:t>chegando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3617123-7CBD-7AA7-928B-9BDD54562851}"/>
              </a:ext>
            </a:extLst>
          </p:cNvPr>
          <p:cNvSpPr/>
          <p:nvPr/>
        </p:nvSpPr>
        <p:spPr>
          <a:xfrm>
            <a:off x="196581" y="3721412"/>
            <a:ext cx="2578637" cy="17356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Dax Query </a:t>
            </a: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View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064E0A3-1A03-449C-01C7-384B8A19BB12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2"/>
                </a:solidFill>
              </a:rPr>
              <a:t>Nov</a:t>
            </a:r>
            <a:endParaRPr lang="pt-BR" sz="3200" dirty="0">
              <a:solidFill>
                <a:schemeClr val="bg2"/>
              </a:solidFill>
            </a:endParaRP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2023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F753D28-7AFD-ACAF-977F-6A7E1EABB06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ECBF3A5-699D-B770-752F-5F08CC7347CF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No Power BI, as fórmulas DAX são usadas para definir diferentes tipos de cálculos para seus dados e também podem ser usadas para definir a segurança de função. As consultas DAX, por outro lado, podem ser usadas para retornar dados do modelo.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As consultas DAX são semelhantes às consultas SQL, pois podem mostrar dados que você já tem.</a:t>
            </a:r>
          </a:p>
          <a:p>
            <a:r>
              <a:rPr lang="pt-BR" u="sng" dirty="0">
                <a:hlinkClick r:id="rId3"/>
              </a:rPr>
              <a:t>Anúncio</a:t>
            </a:r>
            <a:r>
              <a:rPr lang="pt-BR" u="sng" dirty="0"/>
              <a:t>  </a:t>
            </a:r>
            <a:r>
              <a:rPr lang="pt-BR" u="sng" dirty="0">
                <a:hlinkClick r:id="rId4"/>
              </a:rPr>
              <a:t>Docs</a:t>
            </a:r>
            <a:r>
              <a:rPr lang="pt-BR" u="sng" dirty="0"/>
              <a:t>  </a:t>
            </a:r>
            <a:r>
              <a:rPr lang="pt-BR" u="sng" dirty="0">
                <a:hlinkClick r:id="rId5"/>
              </a:rPr>
              <a:t>Docs2</a:t>
            </a:r>
            <a:r>
              <a:rPr lang="pt-BR" u="sng" dirty="0"/>
              <a:t>  </a:t>
            </a:r>
            <a:r>
              <a:rPr lang="pt-BR" u="sng" dirty="0">
                <a:hlinkClick r:id="rId6"/>
              </a:rPr>
              <a:t>Docs3</a:t>
            </a:r>
            <a:r>
              <a:rPr lang="pt-BR" dirty="0"/>
              <a:t>    </a:t>
            </a:r>
          </a:p>
          <a:p>
            <a:pPr algn="just">
              <a:spcAft>
                <a:spcPts val="800"/>
              </a:spcAft>
              <a:buNone/>
            </a:pP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B5AEC8B-719F-CD98-C741-41B75DD39579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4BF6B56D-D907-9879-1E89-F100491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0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5BD7E-273B-CB19-9C34-9BE71B285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6A5672FB-F145-1F6A-27DC-019EA2BD49F1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Sempre  </a:t>
            </a:r>
            <a:r>
              <a:rPr lang="pt-BR" dirty="0">
                <a:solidFill>
                  <a:schemeClr val="accent1"/>
                </a:solidFill>
              </a:rPr>
              <a:t>novos recursos </a:t>
            </a:r>
            <a:r>
              <a:rPr lang="pt-BR" dirty="0"/>
              <a:t>chegando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483EDF7-0A31-2D4A-1C42-39C3A8646551}"/>
              </a:ext>
            </a:extLst>
          </p:cNvPr>
          <p:cNvSpPr/>
          <p:nvPr/>
        </p:nvSpPr>
        <p:spPr>
          <a:xfrm>
            <a:off x="196581" y="3721412"/>
            <a:ext cx="2578637" cy="17356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Cálculos visuais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CE2411A-85FF-92D6-4B60-A9CD01644DF7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>
                <a:solidFill>
                  <a:schemeClr val="bg2"/>
                </a:solidFill>
              </a:rPr>
              <a:t>Fev</a:t>
            </a:r>
            <a:endParaRPr lang="pt-BR" sz="3200" dirty="0">
              <a:solidFill>
                <a:schemeClr val="bg2"/>
              </a:solidFill>
            </a:endParaRPr>
          </a:p>
          <a:p>
            <a:pPr algn="ctr"/>
            <a:r>
              <a:rPr lang="pt-BR" sz="3200">
                <a:solidFill>
                  <a:schemeClr val="bg2"/>
                </a:solidFill>
              </a:rPr>
              <a:t>2024</a:t>
            </a:r>
            <a:endParaRPr lang="pt-BR" sz="3200" dirty="0">
              <a:solidFill>
                <a:schemeClr val="bg2"/>
              </a:solidFill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367F6C6-55EA-DE66-BB59-17366E71A0B3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7695A0B-148A-4EA0-94B4-370ECCBD9869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>
                <a:ea typeface="Aptos" panose="020B0004020202020204" pitchFamily="34" charset="0"/>
                <a:cs typeface="Times New Roman" panose="02020603050405020304" pitchFamily="18" charset="0"/>
              </a:rPr>
              <a:t>Um cálculo visual é um cálculo DAX definido e executado diretamente em um visual. Os cálculos visuais facilitam a criação de cálculos que antes eram difíceis de serem criados, o que resulta em um DAX mais simples, manutenção simplificada e melhor desempenho.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u="sng">
                <a:hlinkClick r:id="rId3"/>
              </a:rPr>
              <a:t>Anúncio</a:t>
            </a:r>
            <a:r>
              <a:rPr lang="pt-BR" u="sng"/>
              <a:t>  </a:t>
            </a:r>
            <a:r>
              <a:rPr lang="pt-BR" u="sng">
                <a:hlinkClick r:id="rId4"/>
              </a:rPr>
              <a:t>Docs</a:t>
            </a:r>
            <a:endParaRPr lang="pt-BR"/>
          </a:p>
          <a:p>
            <a:pPr algn="just">
              <a:spcAft>
                <a:spcPts val="800"/>
              </a:spcAft>
              <a:buNone/>
            </a:pP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1D52953-0DBC-7BE7-A6CA-8314326B2CE9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36A664DB-C95F-1731-8EEF-A4A9F86F1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Reactor">
  <a:themeElements>
    <a:clrScheme name="Reactor">
      <a:dk1>
        <a:srgbClr val="111111"/>
      </a:dk1>
      <a:lt1>
        <a:sysClr val="window" lastClr="FFFFFF"/>
      </a:lt1>
      <a:dk2>
        <a:srgbClr val="1B2E3A"/>
      </a:dk2>
      <a:lt2>
        <a:srgbClr val="E8E8E8"/>
      </a:lt2>
      <a:accent1>
        <a:srgbClr val="6CC3CB"/>
      </a:accent1>
      <a:accent2>
        <a:srgbClr val="358FC4"/>
      </a:accent2>
      <a:accent3>
        <a:srgbClr val="886BC8"/>
      </a:accent3>
      <a:accent4>
        <a:srgbClr val="56D8FC"/>
      </a:accent4>
      <a:accent5>
        <a:srgbClr val="B0A0BE"/>
      </a:accent5>
      <a:accent6>
        <a:srgbClr val="CEF0C4"/>
      </a:accent6>
      <a:hlink>
        <a:srgbClr val="B0A0BE"/>
      </a:hlink>
      <a:folHlink>
        <a:srgbClr val="886BC8"/>
      </a:folHlink>
    </a:clrScheme>
    <a:fontScheme name="Segoe">
      <a:majorFont>
        <a:latin typeface="Segoe UI Variable Display Semib"/>
        <a:ea typeface=""/>
        <a:cs typeface=""/>
      </a:majorFont>
      <a:minorFont>
        <a:latin typeface="Segoe UI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eactor" id="{9645EAD2-5849-44F4-8C59-42577DC8CB5E}" vid="{16AB6AE2-A9C1-4B8F-9DCB-80F55D4DADF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Reactor</Template>
  <TotalTime>825</TotalTime>
  <Words>817</Words>
  <Application>Microsoft Office PowerPoint</Application>
  <PresentationFormat>Widescreen</PresentationFormat>
  <Paragraphs>98</Paragraphs>
  <Slides>15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Aptos</vt:lpstr>
      <vt:lpstr>Arial</vt:lpstr>
      <vt:lpstr>Segoe UI Semibold</vt:lpstr>
      <vt:lpstr>Segoe UI Variable Display Semib</vt:lpstr>
      <vt:lpstr>Reactor</vt:lpstr>
      <vt:lpstr>Apresentação do PowerPoint</vt:lpstr>
      <vt:lpstr>Quem é Alison Pezzott?</vt:lpstr>
      <vt:lpstr>E você, há quanto tempo trabalha com Power BI?</vt:lpstr>
      <vt:lpstr>Apresentação do PowerPoint</vt:lpstr>
      <vt:lpstr>Apresentação do PowerPoint</vt:lpstr>
      <vt:lpstr>No meio dessa história, em maio de 2023, teve alguém que chegou e deu novos superpoderes para o Power BI!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Power BI evoluiu muito nos últimos 3 anos, não é? </vt:lpstr>
      <vt:lpstr>Que tal colocarmos a mão na massa e estudar cada um destes recursos?</vt:lpstr>
      <vt:lpstr>Faça o download do material em: github.com/alisonpezzott/reactor-pbi-maio-25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Alison Pezzott</dc:creator>
  <cp:lastModifiedBy>Alison Pezzott</cp:lastModifiedBy>
  <cp:revision>12</cp:revision>
  <dcterms:created xsi:type="dcterms:W3CDTF">2025-05-08T11:45:41Z</dcterms:created>
  <dcterms:modified xsi:type="dcterms:W3CDTF">2025-05-12T07:22:47Z</dcterms:modified>
</cp:coreProperties>
</file>